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761163" cy="99425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4FFD8-C0CF-4F45-B3D2-C7A522652638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CCA70-1081-442F-AF95-FC0F000ECE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276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883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8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02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323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455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919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212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02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60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442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468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CD4C6-F4B7-4FF5-AB8D-2CA156854BEF}" type="datetimeFigureOut">
              <a:rPr lang="hr-HR" smtClean="0"/>
              <a:t>23.9.2019.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4691-D3AE-45ED-A160-74338296FA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08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145" y="764704"/>
            <a:ext cx="7772400" cy="1470025"/>
          </a:xfrm>
        </p:spPr>
        <p:txBody>
          <a:bodyPr/>
          <a:lstStyle/>
          <a:p>
            <a:r>
              <a:rPr lang="hr-HR" dirty="0" smtClean="0"/>
              <a:t>Depresija i kontrola depresije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1512168"/>
          </a:xfrm>
        </p:spPr>
        <p:txBody>
          <a:bodyPr/>
          <a:lstStyle/>
          <a:p>
            <a:r>
              <a:rPr lang="hr-HR" dirty="0" smtClean="0"/>
              <a:t>Mario Puljiz, mag. psych.</a:t>
            </a:r>
          </a:p>
          <a:p>
            <a:r>
              <a:rPr lang="hr-HR" dirty="0" smtClean="0"/>
              <a:t>ZU HVIDR-a Karlovac</a:t>
            </a:r>
          </a:p>
          <a:p>
            <a:endParaRPr lang="hr-HR" dirty="0"/>
          </a:p>
        </p:txBody>
      </p:sp>
      <p:pic>
        <p:nvPicPr>
          <p:cNvPr id="4" name="Slika 10">
            <a:extLst>
              <a:ext uri="{FF2B5EF4-FFF2-40B4-BE49-F238E27FC236}">
                <a16:creationId xmlns:lc="http://schemas.openxmlformats.org/drawingml/2006/lockedCanvas" xmlns:a16="http://schemas.microsoft.com/office/drawing/2014/main" xmlns="" id="{D49F478C-403D-419D-AD0C-723E828DC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857" y="4149080"/>
            <a:ext cx="5501331" cy="165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6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5463"/>
            <a:ext cx="8229600" cy="934183"/>
          </a:xfrm>
        </p:spPr>
        <p:txBody>
          <a:bodyPr/>
          <a:lstStyle/>
          <a:p>
            <a:r>
              <a:rPr lang="hr-HR" dirty="0" smtClean="0"/>
              <a:t>Što je depresija? (1)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440757"/>
            <a:ext cx="8352928" cy="34172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 smtClean="0"/>
              <a:t>=emocionalno stanje u kojemu prevladavaju osjećaji tuge, očaja, obeshrabrenosti, te negativni pogledi na sebe, svijet i budućnost (Petz i sur., 2005)</a:t>
            </a:r>
          </a:p>
          <a:p>
            <a:r>
              <a:rPr lang="hr-HR" dirty="0" smtClean="0"/>
              <a:t>Lat. </a:t>
            </a:r>
            <a:r>
              <a:rPr lang="hr-HR" i="1" dirty="0" smtClean="0"/>
              <a:t>deprimere</a:t>
            </a:r>
            <a:r>
              <a:rPr lang="hr-HR" dirty="0" smtClean="0"/>
              <a:t> - utučenost</a:t>
            </a:r>
          </a:p>
          <a:p>
            <a:r>
              <a:rPr lang="hr-HR" dirty="0" smtClean="0"/>
              <a:t>Kompleksan i sveobuhvatan poremećaj, ne postoje instant rješenja</a:t>
            </a:r>
          </a:p>
          <a:p>
            <a:r>
              <a:rPr lang="hr-HR" dirty="0" smtClean="0"/>
              <a:t>Kratkotrajna (emocionalno stanje) ili dugotrajna (poremećaj) depresija</a:t>
            </a:r>
          </a:p>
          <a:p>
            <a:r>
              <a:rPr lang="hr-HR" dirty="0" smtClean="0"/>
              <a:t>Nije potpuno jasan mehanizam uzroka</a:t>
            </a:r>
          </a:p>
          <a:p>
            <a:pPr lvl="1"/>
            <a:r>
              <a:rPr lang="hr-HR" dirty="0" smtClean="0"/>
              <a:t>Poznato je koji su rizični i preventivni faktori (kao i kod raka)</a:t>
            </a:r>
          </a:p>
          <a:p>
            <a:pPr lvl="1"/>
            <a:r>
              <a:rPr lang="hr-HR" dirty="0" smtClean="0"/>
              <a:t>Depresiju je moguće kontrolirati indirektno iako je potpuno ne razumijemo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790478"/>
            <a:ext cx="3816424" cy="238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6950"/>
          </a:xfrm>
        </p:spPr>
        <p:txBody>
          <a:bodyPr/>
          <a:lstStyle/>
          <a:p>
            <a:r>
              <a:rPr lang="hr-HR" dirty="0" smtClean="0"/>
              <a:t>Što je depresija? 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736304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Uzroci: socijalni, biološki i psihološki</a:t>
            </a:r>
          </a:p>
          <a:p>
            <a:r>
              <a:rPr lang="hr-HR" dirty="0" smtClean="0"/>
              <a:t>3 osnovna pristupa kontrole depresije: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 smtClean="0"/>
              <a:t>Biološki (Psihofarmakološki)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 smtClean="0"/>
              <a:t>Trajna promjena ličnosti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 smtClean="0"/>
              <a:t>Tehnike kontrole raspoloženja</a:t>
            </a:r>
          </a:p>
          <a:p>
            <a:r>
              <a:rPr lang="hr-HR" dirty="0" smtClean="0"/>
              <a:t>Svaki od pristupa ima svoje mjesto i vrijeme</a:t>
            </a:r>
          </a:p>
          <a:p>
            <a:pPr marL="971550" lvl="1" indent="-514350">
              <a:buFont typeface="+mj-lt"/>
              <a:buAutoNum type="arabicPeriod"/>
            </a:pP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80728"/>
            <a:ext cx="58483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5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116632"/>
            <a:ext cx="8229600" cy="1143000"/>
          </a:xfrm>
        </p:spPr>
        <p:txBody>
          <a:bodyPr/>
          <a:lstStyle/>
          <a:p>
            <a:r>
              <a:rPr lang="hr-HR" dirty="0" smtClean="0"/>
              <a:t>1. Biološki pogled na depresiju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4730211" cy="5661248"/>
          </a:xfrm>
        </p:spPr>
        <p:txBody>
          <a:bodyPr>
            <a:normAutofit fontScale="55000" lnSpcReduction="20000"/>
          </a:bodyPr>
          <a:lstStyle/>
          <a:p>
            <a:r>
              <a:rPr lang="hr-HR" dirty="0" smtClean="0"/>
              <a:t>Nasljedni faktori</a:t>
            </a:r>
          </a:p>
          <a:p>
            <a:pPr lvl="1"/>
            <a:r>
              <a:rPr lang="hr-HR" dirty="0" smtClean="0"/>
              <a:t>Možemo li promijeniti gene?</a:t>
            </a:r>
          </a:p>
          <a:p>
            <a:pPr lvl="1"/>
            <a:r>
              <a:rPr lang="hr-HR" dirty="0" smtClean="0"/>
              <a:t>Uvijek povezani s okolinom – ništa nije „suđeno” temeljem genetike</a:t>
            </a:r>
          </a:p>
          <a:p>
            <a:pPr lvl="1"/>
            <a:r>
              <a:rPr lang="hr-HR" dirty="0" smtClean="0"/>
              <a:t>Niska razina serotonina u mozgu povezana s depresijom (Cowen i Browning, 2015)</a:t>
            </a:r>
          </a:p>
          <a:p>
            <a:pPr lvl="1"/>
            <a:r>
              <a:rPr lang="hr-HR" dirty="0" smtClean="0"/>
              <a:t>„U zdravom tijelu, zdrav duh” (?)</a:t>
            </a:r>
            <a:endParaRPr lang="hr-HR" dirty="0" smtClean="0"/>
          </a:p>
          <a:p>
            <a:r>
              <a:rPr lang="hr-HR" dirty="0" smtClean="0"/>
              <a:t>Pristupi utemeljeni na biološkom pristupu: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Prehrana</a:t>
            </a:r>
          </a:p>
          <a:p>
            <a:pPr lvl="1"/>
            <a:r>
              <a:rPr lang="hr-HR" dirty="0" smtClean="0"/>
              <a:t>Velik dio ljudi je pothranjen mineralima i vitaminima u modernom svijetu (Calton, 2010)</a:t>
            </a:r>
          </a:p>
          <a:p>
            <a:pPr lvl="2"/>
            <a:r>
              <a:rPr lang="hr-HR" dirty="0" smtClean="0"/>
              <a:t>Utjecaj na kemiju mozga</a:t>
            </a:r>
          </a:p>
          <a:p>
            <a:pPr lvl="2"/>
            <a:r>
              <a:rPr lang="hr-HR" dirty="0" smtClean="0"/>
              <a:t>Naročito važan faktor ukoliko konzumirate lijekove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Fizička aktivnost </a:t>
            </a:r>
          </a:p>
          <a:p>
            <a:pPr marL="914400" lvl="1" indent="-514350"/>
            <a:r>
              <a:rPr lang="hr-HR" dirty="0" smtClean="0"/>
              <a:t>Direktan ali često kratkotrajan utjecaj</a:t>
            </a:r>
          </a:p>
          <a:p>
            <a:pPr marL="914400" lvl="1" indent="-514350"/>
            <a:r>
              <a:rPr lang="hr-HR" dirty="0" smtClean="0"/>
              <a:t>Depresija je povezana s nižom tjelesnom temperaturom</a:t>
            </a:r>
          </a:p>
          <a:p>
            <a:pPr marL="914400" lvl="1" indent="-514350"/>
            <a:r>
              <a:rPr lang="hr-HR" dirty="0" smtClean="0"/>
              <a:t>Sezonski faktori – češća je zimi i tijekom hladnijeg vremena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Lijekovi</a:t>
            </a:r>
          </a:p>
          <a:p>
            <a:pPr marL="857250" lvl="1" indent="-457200"/>
            <a:r>
              <a:rPr lang="hr-HR" dirty="0" smtClean="0"/>
              <a:t>Direktan utjecaj na depresiju</a:t>
            </a:r>
          </a:p>
          <a:p>
            <a:pPr marL="857250" lvl="1" indent="-457200"/>
            <a:r>
              <a:rPr lang="hr-HR" dirty="0" smtClean="0"/>
              <a:t>Problem nuspojava</a:t>
            </a:r>
          </a:p>
          <a:p>
            <a:endParaRPr lang="hr-HR" dirty="0" smtClean="0"/>
          </a:p>
          <a:p>
            <a:pPr lvl="1"/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12776"/>
            <a:ext cx="2824929" cy="2304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861048"/>
            <a:ext cx="4395254" cy="245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4807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hr-HR" sz="3600" dirty="0" smtClean="0">
                <a:latin typeface="+mj-lt"/>
              </a:rPr>
              <a:t>2. L</a:t>
            </a:r>
            <a:r>
              <a:rPr lang="hr-HR" sz="3600" dirty="0" smtClean="0">
                <a:latin typeface="+mj-lt"/>
              </a:rPr>
              <a:t>ičnost</a:t>
            </a:r>
            <a:r>
              <a:rPr lang="hr-HR" sz="3600" dirty="0" smtClean="0">
                <a:latin typeface="+mj-lt"/>
              </a:rPr>
              <a:t> i depresija</a:t>
            </a:r>
            <a:endParaRPr lang="hr-HR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501008"/>
            <a:ext cx="8496944" cy="3168352"/>
          </a:xfrm>
        </p:spPr>
        <p:txBody>
          <a:bodyPr>
            <a:normAutofit fontScale="40000" lnSpcReduction="20000"/>
          </a:bodyPr>
          <a:lstStyle/>
          <a:p>
            <a:r>
              <a:rPr lang="hr-HR" sz="2900" dirty="0" smtClean="0"/>
              <a:t>Ljudi se razlikuju temeljem toga koliko su skloni depresiji</a:t>
            </a:r>
          </a:p>
          <a:p>
            <a:pPr lvl="1"/>
            <a:r>
              <a:rPr lang="hr-HR" sz="2900" dirty="0" smtClean="0"/>
              <a:t>Rizični faktori</a:t>
            </a:r>
          </a:p>
          <a:p>
            <a:pPr lvl="1"/>
            <a:r>
              <a:rPr lang="hr-HR" sz="2900" dirty="0" smtClean="0"/>
              <a:t>Preventivni faktori</a:t>
            </a:r>
          </a:p>
          <a:p>
            <a:r>
              <a:rPr lang="hr-HR" sz="3300" dirty="0" smtClean="0"/>
              <a:t>Promjena ličnosti je spora no moguća</a:t>
            </a:r>
          </a:p>
          <a:p>
            <a:r>
              <a:rPr lang="hr-HR" sz="2900" dirty="0" smtClean="0"/>
              <a:t>Rizični faktori vidljivi su već kod novorođene djece (Lee i Hankin, 2009)</a:t>
            </a:r>
          </a:p>
          <a:p>
            <a:r>
              <a:rPr lang="hr-HR" sz="2900" dirty="0" smtClean="0"/>
              <a:t>Preventivne crte ličnosti: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900" dirty="0" smtClean="0"/>
              <a:t>Opći pozitivan pogled na svijet</a:t>
            </a:r>
          </a:p>
          <a:p>
            <a:pPr lvl="2" indent="-342900"/>
            <a:r>
              <a:rPr lang="hr-HR" sz="2900" dirty="0" smtClean="0"/>
              <a:t>„moje postojanje  i patnja imaju smisla”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900" dirty="0" smtClean="0"/>
              <a:t>Stvaranje socijalne mreže</a:t>
            </a:r>
          </a:p>
          <a:p>
            <a:pPr lvl="2"/>
            <a:r>
              <a:rPr lang="hr-HR" sz="2900" dirty="0" smtClean="0"/>
              <a:t>Izrazito bitno kao preventivan mehanizam (Brown i sur., 1986)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900" dirty="0" smtClean="0"/>
              <a:t>Otpornost na stres (Muris i sur., 2001)</a:t>
            </a:r>
          </a:p>
          <a:p>
            <a:pPr lvl="2" indent="-342900"/>
            <a:r>
              <a:rPr lang="hr-HR" sz="2900" dirty="0" smtClean="0"/>
              <a:t>Emocionalna stabilnost/manjak neuroticizma</a:t>
            </a:r>
          </a:p>
          <a:p>
            <a:pPr lvl="2" indent="-342900"/>
            <a:r>
              <a:rPr lang="hr-HR" sz="2900" dirty="0" smtClean="0"/>
              <a:t>Aktivno naspram pasivnog nošenje s problemima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900" dirty="0" smtClean="0"/>
              <a:t>Materijalna primanja </a:t>
            </a:r>
          </a:p>
          <a:p>
            <a:pPr marL="1314450" lvl="2" indent="-514350"/>
            <a:r>
              <a:rPr lang="hr-HR" sz="2900" dirty="0" smtClean="0"/>
              <a:t>Prvenstveno zaposlenost i odsutnost dugova, apsolutna količina prihoda manje utječe (Zimmerman i Katon, 2005)</a:t>
            </a:r>
          </a:p>
          <a:p>
            <a:pPr marL="400050" lvl="1" indent="0">
              <a:buNone/>
            </a:pPr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08720"/>
            <a:ext cx="6242304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19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622"/>
            <a:ext cx="8229600" cy="102111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3. Učenje tehnika kontrole raspoloženja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429000"/>
            <a:ext cx="8784976" cy="34849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=koristimo ih prvenstveno onda kada osjetimo depresiju</a:t>
            </a:r>
          </a:p>
          <a:p>
            <a:r>
              <a:rPr lang="hr-HR" dirty="0" smtClean="0"/>
              <a:t>Ideal je depresiju „držati po kontrolom” više nego je „izliječiti”</a:t>
            </a:r>
          </a:p>
          <a:p>
            <a:r>
              <a:rPr lang="hr-HR" dirty="0" smtClean="0"/>
              <a:t>Tehnike (samo)kontrole raspoloženja svatko može usvojiti</a:t>
            </a:r>
          </a:p>
          <a:p>
            <a:r>
              <a:rPr lang="hr-HR" dirty="0" smtClean="0"/>
              <a:t>Indirektan pristup – „puno malih borbi”</a:t>
            </a:r>
          </a:p>
          <a:p>
            <a:pPr lvl="1"/>
            <a:r>
              <a:rPr lang="hr-HR" dirty="0" smtClean="0"/>
              <a:t>Detektirati trenutak prije nego što nastupa depresija i preusmjeriti misli</a:t>
            </a:r>
          </a:p>
          <a:p>
            <a:pPr lvl="2"/>
            <a:r>
              <a:rPr lang="hr-HR" dirty="0" smtClean="0"/>
              <a:t>Npr. Otuširati se ili brzo prošetati do ubrzanja pulsa</a:t>
            </a:r>
          </a:p>
          <a:p>
            <a:pPr lvl="1"/>
            <a:r>
              <a:rPr lang="hr-HR" dirty="0" smtClean="0"/>
              <a:t>Vježbe disanja i opuštanja mišića</a:t>
            </a:r>
          </a:p>
          <a:p>
            <a:pPr marL="457200" lvl="1" indent="0">
              <a:buNone/>
            </a:pP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771" y="1124744"/>
            <a:ext cx="3168353" cy="225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1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Kako kontrolirati vlastitu depresiju?</a:t>
            </a:r>
            <a:br>
              <a:rPr lang="hr-HR" dirty="0" smtClean="0"/>
            </a:br>
            <a:r>
              <a:rPr lang="hr-HR" dirty="0" smtClean="0"/>
              <a:t>-praktični savjeti-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140968"/>
            <a:ext cx="8229600" cy="417646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Dugoročno</a:t>
            </a:r>
          </a:p>
          <a:p>
            <a:pPr marL="914400" lvl="1" indent="-514350"/>
            <a:r>
              <a:rPr lang="hr-HR" dirty="0" smtClean="0"/>
              <a:t>Usvojiti optimističan pogled na život</a:t>
            </a:r>
          </a:p>
          <a:p>
            <a:pPr marL="914400" lvl="1" indent="-514350"/>
            <a:r>
              <a:rPr lang="hr-HR" dirty="0" smtClean="0"/>
              <a:t>Izbjegavati nagle promjene raspoloženja (jako pozitivne ili jako negativne)</a:t>
            </a:r>
          </a:p>
          <a:p>
            <a:pPr marL="914400" lvl="1" indent="-514350"/>
            <a:r>
              <a:rPr lang="hr-HR" dirty="0" smtClean="0"/>
              <a:t>Dati si vremena – „možda trenutno ne vidim izlaz, no to ne znači da će uvijek biti tako”</a:t>
            </a:r>
          </a:p>
          <a:p>
            <a:pPr marL="914400" lvl="1" indent="-514350"/>
            <a:r>
              <a:rPr lang="hr-HR" dirty="0" smtClean="0"/>
              <a:t>Lijekovi?</a:t>
            </a:r>
          </a:p>
          <a:p>
            <a:pPr marL="914400" lvl="1" indent="-514350"/>
            <a:r>
              <a:rPr lang="hr-HR" dirty="0" smtClean="0"/>
              <a:t>San, prehrana, fizička aktivnost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Kratkoročno (situacijski)</a:t>
            </a:r>
          </a:p>
          <a:p>
            <a:pPr marL="914400" lvl="1" indent="-514350"/>
            <a:r>
              <a:rPr lang="hr-HR" dirty="0" smtClean="0"/>
              <a:t>Zagrijte temperaturu tijela – depresivni osjećaj funkcionira bolje s nižom tjelesnom temperaturom (ljutnja je obrnuta)</a:t>
            </a:r>
          </a:p>
          <a:p>
            <a:pPr marL="1771650" lvl="3" indent="-514350"/>
            <a:r>
              <a:rPr lang="hr-HR" dirty="0" smtClean="0"/>
              <a:t>Npr. Fizička aktivnost ili topli tuš</a:t>
            </a:r>
          </a:p>
          <a:p>
            <a:pPr marL="914400" lvl="1" indent="-514350"/>
            <a:r>
              <a:rPr lang="hr-HR" dirty="0" smtClean="0"/>
              <a:t>Vježbe disanja i opuštanja mišića</a:t>
            </a:r>
          </a:p>
          <a:p>
            <a:pPr marL="914400" lvl="1" indent="-514350"/>
            <a:r>
              <a:rPr lang="hr-HR" dirty="0" smtClean="0"/>
              <a:t>Okupirajte misli aktivnošću</a:t>
            </a:r>
          </a:p>
          <a:p>
            <a:pPr marL="1771650" lvl="3" indent="-514350"/>
            <a:r>
              <a:rPr lang="hr-HR" dirty="0" smtClean="0"/>
              <a:t>Npr. Počistite radni stol, popravite neku stvar i sl.</a:t>
            </a:r>
          </a:p>
          <a:p>
            <a:pPr marL="914400" lvl="1" indent="-514350"/>
            <a:endParaRPr lang="hr-HR" dirty="0" smtClean="0"/>
          </a:p>
          <a:p>
            <a:pPr marL="914400" lvl="1" indent="-514350"/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lvl="1"/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68760"/>
            <a:ext cx="468052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79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Kako kontrolirati tuđu depresiju?</a:t>
            </a:r>
            <a:br>
              <a:rPr lang="hr-HR" dirty="0" smtClean="0"/>
            </a:br>
            <a:r>
              <a:rPr lang="hr-HR" dirty="0" smtClean="0"/>
              <a:t>-praktični savjeti-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789040"/>
            <a:ext cx="9010771" cy="316835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Dugoročno</a:t>
            </a:r>
          </a:p>
          <a:p>
            <a:pPr marL="914400" lvl="1" indent="-514350"/>
            <a:r>
              <a:rPr lang="hr-HR" dirty="0" smtClean="0"/>
              <a:t>Komplicirano no vrijedno pokušaja</a:t>
            </a:r>
          </a:p>
          <a:p>
            <a:pPr marL="914400" lvl="1" indent="-514350"/>
            <a:r>
              <a:rPr lang="hr-HR" dirty="0" smtClean="0"/>
              <a:t>Prevencija kod ljudi koji imaju urođenu sklonost</a:t>
            </a:r>
          </a:p>
          <a:p>
            <a:pPr marL="1771650" lvl="3" indent="-514350"/>
            <a:r>
              <a:rPr lang="hr-HR" dirty="0" smtClean="0"/>
              <a:t>Biti svjestan da svatko ima granice</a:t>
            </a:r>
          </a:p>
          <a:p>
            <a:pPr marL="914400" lvl="1" indent="-514350"/>
            <a:r>
              <a:rPr lang="hr-HR" dirty="0" smtClean="0"/>
              <a:t>Izrazito je važno održavati kontakte no „dati prostora” (</a:t>
            </a:r>
            <a:r>
              <a:rPr lang="hr-HR" dirty="0" smtClean="0"/>
              <a:t>Pfeiffer i sur., 2011</a:t>
            </a:r>
            <a:r>
              <a:rPr lang="hr-H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Kratkoročno (situacijski)</a:t>
            </a:r>
          </a:p>
          <a:p>
            <a:pPr lvl="2"/>
            <a:r>
              <a:rPr lang="hr-HR" dirty="0" smtClean="0"/>
              <a:t>Ne postavljati kriva pitanja:</a:t>
            </a:r>
          </a:p>
          <a:p>
            <a:pPr lvl="3"/>
            <a:r>
              <a:rPr lang="hr-HR" dirty="0" smtClean="0"/>
              <a:t>„Jesi li tužan?”</a:t>
            </a:r>
          </a:p>
          <a:p>
            <a:pPr lvl="3"/>
            <a:r>
              <a:rPr lang="hr-HR" dirty="0" smtClean="0"/>
              <a:t>„Kako se osjećaš?” (ukoliko je vidljivo da je osoba depresivna)</a:t>
            </a:r>
          </a:p>
          <a:p>
            <a:pPr lvl="2"/>
            <a:r>
              <a:rPr lang="hr-HR" dirty="0" smtClean="0"/>
              <a:t>Umjesto toga:</a:t>
            </a:r>
          </a:p>
          <a:p>
            <a:pPr lvl="3"/>
            <a:r>
              <a:rPr lang="hr-HR" dirty="0" smtClean="0"/>
              <a:t>„Hajdemo se prošetat!”</a:t>
            </a:r>
          </a:p>
          <a:p>
            <a:pPr lvl="3"/>
            <a:r>
              <a:rPr lang="hr-HR" dirty="0" smtClean="0"/>
              <a:t> „Svrati do mene, trebaš mi nešto pomoći.”</a:t>
            </a:r>
          </a:p>
          <a:p>
            <a:pPr lvl="3"/>
            <a:r>
              <a:rPr lang="hr-HR" dirty="0" smtClean="0"/>
              <a:t>„Danas idemo raditi/vježbati.”</a:t>
            </a:r>
          </a:p>
          <a:p>
            <a:pPr lvl="1"/>
            <a:endParaRPr lang="hr-HR" dirty="0" smtClean="0"/>
          </a:p>
          <a:p>
            <a:pPr lvl="1"/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32756"/>
            <a:ext cx="3528392" cy="264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47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/>
              <a:t>Brown, G., Andrews, B., Harris, T., Adler, Z., &amp; Bridge, L. (1986). Social support, self-esteem and depression. </a:t>
            </a:r>
            <a:r>
              <a:rPr lang="en-US" sz="6400" i="1" dirty="0"/>
              <a:t>Psychological Medicine,</a:t>
            </a:r>
            <a:r>
              <a:rPr lang="en-US" sz="6400" dirty="0"/>
              <a:t> </a:t>
            </a:r>
            <a:r>
              <a:rPr lang="en-US" sz="6400" i="1" dirty="0"/>
              <a:t>16</a:t>
            </a:r>
            <a:r>
              <a:rPr lang="en-US" sz="6400" dirty="0"/>
              <a:t>(4), </a:t>
            </a:r>
            <a:r>
              <a:rPr lang="en-US" sz="6400" dirty="0" smtClean="0"/>
              <a:t>813-831</a:t>
            </a:r>
            <a:endParaRPr lang="hr-HR" sz="6400" dirty="0" smtClean="0"/>
          </a:p>
          <a:p>
            <a:r>
              <a:rPr lang="en-US" sz="6400" dirty="0" err="1"/>
              <a:t>Calton</a:t>
            </a:r>
            <a:r>
              <a:rPr lang="en-US" sz="6400" dirty="0"/>
              <a:t> J. B. (2010). Prevalence of micronutrient deficiency in popular diet plans. </a:t>
            </a:r>
            <a:r>
              <a:rPr lang="en-US" sz="6400" i="1" dirty="0"/>
              <a:t>Journal of the International Society of Sports Nutrition</a:t>
            </a:r>
            <a:r>
              <a:rPr lang="en-US" sz="6400" dirty="0"/>
              <a:t>, </a:t>
            </a:r>
            <a:r>
              <a:rPr lang="en-US" sz="6400" i="1" dirty="0"/>
              <a:t>7</a:t>
            </a:r>
            <a:r>
              <a:rPr lang="en-US" sz="6400" dirty="0"/>
              <a:t>, 24. </a:t>
            </a:r>
            <a:endParaRPr lang="hr-HR" sz="6400" dirty="0" smtClean="0"/>
          </a:p>
          <a:p>
            <a:r>
              <a:rPr lang="en-US" sz="6400" dirty="0" smtClean="0"/>
              <a:t>Cowen</a:t>
            </a:r>
            <a:r>
              <a:rPr lang="en-US" sz="6400" dirty="0"/>
              <a:t>, P. J., &amp; Browning, M. (2015). What has serotonin to do with depression?. </a:t>
            </a:r>
            <a:r>
              <a:rPr lang="en-US" sz="6400" i="1" dirty="0"/>
              <a:t>World psychiatry : official journal of the World Psychiatric Association (WPA)</a:t>
            </a:r>
            <a:r>
              <a:rPr lang="en-US" sz="6400" dirty="0"/>
              <a:t>, </a:t>
            </a:r>
            <a:r>
              <a:rPr lang="en-US" sz="6400" i="1" dirty="0"/>
              <a:t>14</a:t>
            </a:r>
            <a:r>
              <a:rPr lang="en-US" sz="6400" dirty="0"/>
              <a:t>(2), 158–160. doi:10.1002/wps.20229</a:t>
            </a:r>
            <a:endParaRPr lang="hr-HR" sz="6400" dirty="0" smtClean="0"/>
          </a:p>
          <a:p>
            <a:r>
              <a:rPr lang="en-US" sz="6400" dirty="0" smtClean="0"/>
              <a:t>Lee</a:t>
            </a:r>
            <a:r>
              <a:rPr lang="en-US" sz="6400" dirty="0"/>
              <a:t>, A., &amp; </a:t>
            </a:r>
            <a:r>
              <a:rPr lang="en-US" sz="6400" dirty="0" err="1"/>
              <a:t>Hankin</a:t>
            </a:r>
            <a:r>
              <a:rPr lang="en-US" sz="6400" dirty="0"/>
              <a:t>, B. L. (2009). Insecure attachment, dysfunctional attitudes, and low self-esteem predicting prospective symptoms of depression and anxiety during adolescence. </a:t>
            </a:r>
            <a:r>
              <a:rPr lang="en-US" sz="6400" i="1" dirty="0"/>
              <a:t>Journal of clinical child and adolescent psychology : the official journal for the Society of Clinical Child and Adolescent Psychology, American Psychological Association, </a:t>
            </a:r>
            <a:r>
              <a:rPr lang="en-US" sz="6400" dirty="0" smtClean="0"/>
              <a:t>38</a:t>
            </a:r>
            <a:r>
              <a:rPr lang="hr-HR" sz="6400" i="1" dirty="0" smtClean="0"/>
              <a:t> </a:t>
            </a:r>
            <a:r>
              <a:rPr lang="en-US" sz="6400" dirty="0" smtClean="0"/>
              <a:t>(2</a:t>
            </a:r>
            <a:r>
              <a:rPr lang="en-US" sz="6400" dirty="0"/>
              <a:t>), 219–231. </a:t>
            </a:r>
            <a:endParaRPr lang="hr-HR" sz="6400" dirty="0" smtClean="0"/>
          </a:p>
          <a:p>
            <a:r>
              <a:rPr lang="hr-HR" sz="6400" dirty="0" smtClean="0"/>
              <a:t>Muris, P., Schmidt, H., Lambrichs,  R., Meesters, C. (</a:t>
            </a:r>
            <a:r>
              <a:rPr lang="hr-HR" sz="6400" dirty="0" smtClean="0"/>
              <a:t>2001</a:t>
            </a:r>
            <a:r>
              <a:rPr lang="hr-HR" sz="6400" dirty="0" smtClean="0"/>
              <a:t>).Protective and vulnerability factors of depression in normal adolescents. </a:t>
            </a:r>
            <a:r>
              <a:rPr lang="hr-HR" sz="6400" i="1" dirty="0" smtClean="0"/>
              <a:t>Behaviour Research and Therapy</a:t>
            </a:r>
            <a:r>
              <a:rPr lang="hr-HR" sz="6400" dirty="0" smtClean="0"/>
              <a:t>, 39 (5), 555-565</a:t>
            </a:r>
            <a:r>
              <a:rPr lang="hr-HR" sz="6400" dirty="0"/>
              <a:t>.</a:t>
            </a:r>
            <a:endParaRPr lang="hr-HR" sz="6400" dirty="0" smtClean="0"/>
          </a:p>
          <a:p>
            <a:r>
              <a:rPr lang="hr-HR" sz="6400" dirty="0" smtClean="0"/>
              <a:t>Petz i dr. (2005). Psihologijski rječnik. Zagreb: Naklada Slap.</a:t>
            </a:r>
          </a:p>
          <a:p>
            <a:r>
              <a:rPr lang="hr-HR" sz="6400" dirty="0"/>
              <a:t>Pfeiffer, P. N., Heisler, M., Piette, J. D., Rogers, M. A., &amp; Valenstein, M. (2011). Efficacy of peer support interventions for depression: a meta-analysis. </a:t>
            </a:r>
            <a:r>
              <a:rPr lang="hr-HR" sz="6400" i="1" dirty="0"/>
              <a:t>General hospital psychiatry</a:t>
            </a:r>
            <a:r>
              <a:rPr lang="hr-HR" sz="6400" dirty="0"/>
              <a:t>, </a:t>
            </a:r>
            <a:r>
              <a:rPr lang="hr-HR" sz="6400" i="1" dirty="0"/>
              <a:t>33</a:t>
            </a:r>
            <a:r>
              <a:rPr lang="hr-HR" sz="6400" dirty="0"/>
              <a:t>(1), 29–36. </a:t>
            </a:r>
            <a:endParaRPr lang="hr-HR" sz="6400" dirty="0" smtClean="0"/>
          </a:p>
          <a:p>
            <a:r>
              <a:rPr lang="hr-HR" sz="6400" dirty="0" smtClean="0"/>
              <a:t>Zimmerman, F. J. I Katon, W. (2005)</a:t>
            </a:r>
            <a:r>
              <a:rPr lang="en-US" sz="6400" dirty="0"/>
              <a:t> </a:t>
            </a:r>
            <a:r>
              <a:rPr lang="en-US" sz="6400" dirty="0" smtClean="0"/>
              <a:t> Socioeconomic status, depression disparities, and financial strain: what lies behind the income‐depression relationship?</a:t>
            </a:r>
            <a:r>
              <a:rPr lang="hr-HR" sz="6400" dirty="0" smtClean="0"/>
              <a:t> </a:t>
            </a:r>
            <a:r>
              <a:rPr lang="hr-HR" sz="6400" i="1" dirty="0" smtClean="0"/>
              <a:t>Health economics</a:t>
            </a:r>
            <a:r>
              <a:rPr lang="hr-HR" sz="6400" dirty="0" smtClean="0"/>
              <a:t>, </a:t>
            </a:r>
            <a:r>
              <a:rPr lang="hr-HR" sz="6400" dirty="0" smtClean="0"/>
              <a:t>14 (12).</a:t>
            </a:r>
            <a:endParaRPr lang="hr-HR" sz="6400" dirty="0"/>
          </a:p>
          <a:p>
            <a:endParaRPr lang="en-US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33106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656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Depresija i kontrola depresije</vt:lpstr>
      <vt:lpstr>Što je depresija? (1)</vt:lpstr>
      <vt:lpstr>Što je depresija? (2)</vt:lpstr>
      <vt:lpstr>1. Biološki pogled na depresiju</vt:lpstr>
      <vt:lpstr>2. Ličnost i depresija</vt:lpstr>
      <vt:lpstr>3. Učenje tehnika kontrole raspoloženja</vt:lpstr>
      <vt:lpstr>Kako kontrolirati vlastitu depresiju? -praktični savjeti-</vt:lpstr>
      <vt:lpstr>Kako kontrolirati tuđu depresiju? -praktični savjeti-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Depresija i kontrola depresije</dc:title>
  <dc:creator>Comp</dc:creator>
  <cp:lastModifiedBy>Comp</cp:lastModifiedBy>
  <cp:revision>75</cp:revision>
  <cp:lastPrinted>2019-09-23T19:36:06Z</cp:lastPrinted>
  <dcterms:created xsi:type="dcterms:W3CDTF">2019-09-23T12:40:28Z</dcterms:created>
  <dcterms:modified xsi:type="dcterms:W3CDTF">2019-09-23T19:55:43Z</dcterms:modified>
</cp:coreProperties>
</file>